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260" r:id="rId9"/>
    <p:sldId id="297" r:id="rId10"/>
    <p:sldId id="263" r:id="rId11"/>
    <p:sldId id="324" r:id="rId12"/>
    <p:sldId id="346" r:id="rId13"/>
    <p:sldId id="317" r:id="rId14"/>
    <p:sldId id="264" r:id="rId15"/>
    <p:sldId id="265" r:id="rId16"/>
    <p:sldId id="323" r:id="rId17"/>
    <p:sldId id="266" r:id="rId18"/>
    <p:sldId id="347" r:id="rId19"/>
    <p:sldId id="267" r:id="rId20"/>
    <p:sldId id="268" r:id="rId21"/>
    <p:sldId id="318" r:id="rId22"/>
    <p:sldId id="326" r:id="rId23"/>
    <p:sldId id="269" r:id="rId24"/>
    <p:sldId id="271" r:id="rId25"/>
    <p:sldId id="272" r:id="rId26"/>
    <p:sldId id="270" r:id="rId27"/>
    <p:sldId id="327" r:id="rId28"/>
    <p:sldId id="274" r:id="rId29"/>
    <p:sldId id="344" r:id="rId30"/>
    <p:sldId id="339" r:id="rId31"/>
    <p:sldId id="338" r:id="rId32"/>
    <p:sldId id="329" r:id="rId33"/>
    <p:sldId id="342" r:id="rId34"/>
    <p:sldId id="340" r:id="rId35"/>
    <p:sldId id="343" r:id="rId36"/>
    <p:sldId id="328" r:id="rId37"/>
    <p:sldId id="276" r:id="rId38"/>
    <p:sldId id="337" r:id="rId39"/>
    <p:sldId id="331" r:id="rId40"/>
    <p:sldId id="332" r:id="rId41"/>
    <p:sldId id="277" r:id="rId42"/>
    <p:sldId id="278" r:id="rId43"/>
    <p:sldId id="279" r:id="rId44"/>
    <p:sldId id="280" r:id="rId45"/>
    <p:sldId id="284" r:id="rId46"/>
    <p:sldId id="285" r:id="rId47"/>
    <p:sldId id="350" r:id="rId48"/>
    <p:sldId id="286" r:id="rId49"/>
    <p:sldId id="287" r:id="rId50"/>
    <p:sldId id="288" r:id="rId51"/>
    <p:sldId id="293" r:id="rId52"/>
    <p:sldId id="333" r:id="rId53"/>
    <p:sldId id="319" r:id="rId54"/>
    <p:sldId id="352" r:id="rId55"/>
    <p:sldId id="345" r:id="rId56"/>
    <p:sldId id="312" r:id="rId57"/>
    <p:sldId id="315" r:id="rId58"/>
    <p:sldId id="353" r:id="rId59"/>
    <p:sldId id="310" r:id="rId60"/>
    <p:sldId id="313" r:id="rId61"/>
    <p:sldId id="289" r:id="rId62"/>
    <p:sldId id="356" r:id="rId63"/>
    <p:sldId id="334" r:id="rId64"/>
    <p:sldId id="290" r:id="rId65"/>
    <p:sldId id="311" r:id="rId66"/>
    <p:sldId id="358" r:id="rId67"/>
    <p:sldId id="359" r:id="rId68"/>
    <p:sldId id="295" r:id="rId69"/>
    <p:sldId id="335" r:id="rId70"/>
    <p:sldId id="291" r:id="rId71"/>
    <p:sldId id="307" r:id="rId72"/>
    <p:sldId id="336" r:id="rId73"/>
    <p:sldId id="308" r:id="rId74"/>
    <p:sldId id="309" r:id="rId75"/>
    <p:sldId id="321" r:id="rId76"/>
    <p:sldId id="322" r:id="rId77"/>
    <p:sldId id="325" r:id="rId78"/>
    <p:sldId id="349" r:id="rId79"/>
    <p:sldId id="281" r:id="rId80"/>
    <p:sldId id="282" r:id="rId81"/>
    <p:sldId id="283" r:id="rId82"/>
    <p:sldId id="351" r:id="rId83"/>
    <p:sldId id="354" r:id="rId8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A2E"/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B9-4F5A-9E84-B2331B7BC11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B9-4F5A-9E84-B2331B7BC11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B9-4F5A-9E84-B2331B7BC116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B9-4F5A-9E84-B2331B7BC1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4-4CF0-95D5-32DFB3C3185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13.2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E4-4CF0-95D5-32DFB3C3185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E4-4CF0-95D5-32DFB3C3185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Лист1!$E$3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E4-4CF0-95D5-32DFB3C31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30-47BD-84BB-9D09AA832E6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30-47BD-84BB-9D09AA832E6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30-47BD-84BB-9D09AA832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D-4003-B2CE-BB05F86A4EB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6D-4003-B2CE-BB05F86A4EB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6D-4003-B2CE-BB05F86A4E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97601" y="582067"/>
            <a:ext cx="543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В примерах кода не приведены импорты, объявление пакета и шаблонный код 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(геттеры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сеттеры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 пр.)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Презентация находится в режиме оживленной работы.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Может присутствовать хаос и творческий беспорядок.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Часть слайдов может отсутствовать</a:t>
            </a:r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8666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000"/>
            <a:ext cx="7751199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22" y="1883367"/>
            <a:ext cx="3614003" cy="4202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8E513B-9371-40C5-97D7-9A3B64B8938C}"/>
              </a:ext>
            </a:extLst>
          </p:cNvPr>
          <p:cNvSpPr txBox="1"/>
          <p:nvPr/>
        </p:nvSpPr>
        <p:spPr>
          <a:xfrm>
            <a:off x="6278252" y="933254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80BB-A151-428A-BA54-9748476D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DAAD44-4FA9-4BD5-97C3-BD7833735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код, иллюстрирующий, что отдавать перечисления - хорошо</a:t>
            </a:r>
          </a:p>
        </p:txBody>
      </p:sp>
    </p:spTree>
    <p:extLst>
      <p:ext uri="{BB962C8B-B14F-4D97-AF65-F5344CB8AC3E}">
        <p14:creationId xmlns:p14="http://schemas.microsoft.com/office/powerpoint/2010/main" val="152444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коды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mime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3045647"/>
            <a:ext cx="10491183" cy="15346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524" y="94573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5A0C5-6D5C-4795-8F4B-F55C9C1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3" y="1515110"/>
            <a:ext cx="9732645" cy="49777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E0630E-979B-42D3-BEB7-FD47EF90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Исходная 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52BC2-043F-4B6D-8690-6BD23C3C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86AF2C-A503-4F18-AFF2-4AC71EDF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D89261-B425-40E1-A4B5-F1991170C5C6}"/>
              </a:ext>
            </a:extLst>
          </p:cNvPr>
          <p:cNvSpPr txBox="1"/>
          <p:nvPr/>
        </p:nvSpPr>
        <p:spPr>
          <a:xfrm>
            <a:off x="2721935" y="6018028"/>
            <a:ext cx="451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Поменять скрин на рассматриваемый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5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5039F8-1B40-42EC-BDCD-5EF753C0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73" y="1962815"/>
            <a:ext cx="7206615" cy="3581019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3565501">
            <a:off x="2770677" y="4367828"/>
            <a:ext cx="1267326" cy="1171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Представление себя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2142186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72175" y="252083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249A17-A995-4E5A-A18B-01495D3D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4" y="1824370"/>
            <a:ext cx="7206615" cy="3863340"/>
          </a:xfrm>
          <a:prstGeom prst="rect">
            <a:avLst/>
          </a:prstGeom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ACC7276F-0EB2-4E5A-BD31-52C298DE5A8D}"/>
              </a:ext>
            </a:extLst>
          </p:cNvPr>
          <p:cNvSpPr/>
          <p:nvPr/>
        </p:nvSpPr>
        <p:spPr>
          <a:xfrm rot="13565501">
            <a:off x="2538954" y="4509850"/>
            <a:ext cx="1267326" cy="11710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3" y="2736869"/>
            <a:ext cx="10914454" cy="155205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8EF5642-2D02-4E43-885B-23F93CFDD414}"/>
              </a:ext>
            </a:extLst>
          </p:cNvPr>
          <p:cNvSpPr txBox="1">
            <a:spLocks/>
          </p:cNvSpPr>
          <p:nvPr/>
        </p:nvSpPr>
        <p:spPr>
          <a:xfrm>
            <a:off x="638773" y="4672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ПЕРЕДЕЛАТЬ! Добавить преобразование и в другую сторону</a:t>
            </a:r>
          </a:p>
        </p:txBody>
      </p:sp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1" r="17682" b="9279"/>
          <a:stretch/>
        </p:blipFill>
        <p:spPr>
          <a:xfrm>
            <a:off x="6096000" y="967403"/>
            <a:ext cx="3981797" cy="4480560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632290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90" y="5719539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айл:Yandex logo en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78" y="5447963"/>
            <a:ext cx="2538556" cy="9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489"/>
            <a:ext cx="3926305" cy="46290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09" y="2859505"/>
            <a:ext cx="7085174" cy="2209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732" y="612367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Отдача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9436" y="617905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библиотека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springdoc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4" y="1765503"/>
            <a:ext cx="5800725" cy="1847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71" y="1558131"/>
            <a:ext cx="2933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23207" y="6051665"/>
            <a:ext cx="829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Было бы круто сделать счетчик слайдов в виде полоски прохождения юнит-тестов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01" y="3326773"/>
            <a:ext cx="9466489" cy="77606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 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перечислением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всех значений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https://art.ngfiles.com/images/446000/446200_dmb-danteberrios_casa-cebolla-onion-house.jpg?f14718906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630" y="314324"/>
            <a:ext cx="4681769" cy="61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81477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488900-9A8C-4B4D-8D84-BB53E71E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80" y="3638557"/>
            <a:ext cx="8350758" cy="8172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14906E-63E8-488A-B7BF-46268F35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80" y="2335537"/>
            <a:ext cx="4234815" cy="10847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7148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0AC7D8E-5B37-4E53-AE1F-7B3F5A9C4D9F}"/>
              </a:ext>
            </a:extLst>
          </p:cNvPr>
          <p:cNvSpPr txBox="1">
            <a:spLocks/>
          </p:cNvSpPr>
          <p:nvPr/>
        </p:nvSpPr>
        <p:spPr>
          <a:xfrm>
            <a:off x="838200" y="3630728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CFB696E-7643-4200-AE84-1F60853EC557}"/>
              </a:ext>
            </a:extLst>
          </p:cNvPr>
          <p:cNvSpPr txBox="1">
            <a:spLocks/>
          </p:cNvSpPr>
          <p:nvPr/>
        </p:nvSpPr>
        <p:spPr>
          <a:xfrm>
            <a:off x="838200" y="3372787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838200" y="4391317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AD2DCB-8D7E-4365-9FD9-89F9DB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82893"/>
            <a:ext cx="6641973" cy="16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7425B8-EA9F-4B37-BAD8-A29586C5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14" y="3440647"/>
            <a:ext cx="6062472" cy="81724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Солнечная система — Википедия">
            <a:extLst>
              <a:ext uri="{FF2B5EF4-FFF2-40B4-BE49-F238E27FC236}">
                <a16:creationId xmlns:a16="http://schemas.microsoft.com/office/drawing/2014/main" id="{29014E6C-FAA7-4A9C-82AE-D81EC86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3627" y="-134605"/>
            <a:ext cx="7548373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CF8C4-29BC-4841-AACC-D99E4EA0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6" y="3688391"/>
            <a:ext cx="7548372" cy="24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5DB4E8-E228-4D32-8F1A-90E18685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5" y="1509294"/>
            <a:ext cx="7444359" cy="16493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E9582E-4A08-43D3-9FC9-C893603A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55" y="4553447"/>
            <a:ext cx="10416159" cy="136702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AE8E82-A166-4053-9EFC-D81C74C67F72}"/>
              </a:ext>
            </a:extLst>
          </p:cNvPr>
          <p:cNvSpPr txBox="1">
            <a:spLocks/>
          </p:cNvSpPr>
          <p:nvPr/>
        </p:nvSpPr>
        <p:spPr>
          <a:xfrm>
            <a:off x="838200" y="3334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6" y="1652383"/>
            <a:ext cx="7682103" cy="19465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95" y="4563632"/>
            <a:ext cx="7919847" cy="1946529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Диаграмма 10"/>
          <p:cNvGraphicFramePr/>
          <p:nvPr>
            <p:extLst>
              <p:ext uri="{D42A27DB-BD31-4B8C-83A1-F6EECF244321}">
                <p14:modId xmlns:p14="http://schemas.microsoft.com/office/powerpoint/2010/main" val="4024934834"/>
              </p:ext>
            </p:extLst>
          </p:nvPr>
        </p:nvGraphicFramePr>
        <p:xfrm>
          <a:off x="783926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Диаграмма 11"/>
          <p:cNvGraphicFramePr/>
          <p:nvPr>
            <p:extLst>
              <p:ext uri="{D42A27DB-BD31-4B8C-83A1-F6EECF244321}">
                <p14:modId xmlns:p14="http://schemas.microsoft.com/office/powerpoint/2010/main" val="4132905682"/>
              </p:ext>
            </p:extLst>
          </p:nvPr>
        </p:nvGraphicFramePr>
        <p:xfrm>
          <a:off x="333376" y="4010025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DA0D50-A515-4870-921C-30C9F3B4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3" y="1477419"/>
            <a:ext cx="7206615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DD006E-6CEF-4BD1-940F-5D0AA592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81" y="2410175"/>
            <a:ext cx="4814316" cy="33135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26008C-104E-4C91-95A7-823EA1D0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0175"/>
            <a:ext cx="4234815" cy="248145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ABEBC22-0C62-4043-952C-13B0CEFF5F16}"/>
              </a:ext>
            </a:extLst>
          </p:cNvPr>
          <p:cNvSpPr txBox="1">
            <a:spLocks/>
          </p:cNvSpPr>
          <p:nvPr/>
        </p:nvSpPr>
        <p:spPr>
          <a:xfrm>
            <a:off x="838200" y="11342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Нетривиальные внутренние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2041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Stream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AC1847-2087-4792-B019-10AE5FE8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3" y="1497308"/>
            <a:ext cx="6285357" cy="21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F5774F-5A03-4BA8-8193-0E33E88F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2" y="1690688"/>
            <a:ext cx="10297287" cy="27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ED73F-F329-4929-B6E1-0381898D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35C05D-9146-42C3-8071-CD55CE7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B9BEA-EB40-4DD3-8622-291124D7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916808683"/>
              </p:ext>
            </p:extLst>
          </p:nvPr>
        </p:nvGraphicFramePr>
        <p:xfrm>
          <a:off x="774401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4" y="1887944"/>
            <a:ext cx="7563231" cy="16642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759" y="4747131"/>
            <a:ext cx="8142732" cy="1664208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886803160"/>
              </p:ext>
            </p:extLst>
          </p:nvPr>
        </p:nvGraphicFramePr>
        <p:xfrm>
          <a:off x="381190" y="401955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10050" cy="61127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выбора </a:t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решения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Ромб 2"/>
          <p:cNvSpPr/>
          <p:nvPr/>
        </p:nvSpPr>
        <p:spPr>
          <a:xfrm>
            <a:off x="6420716" y="1238230"/>
            <a:ext cx="2705100" cy="144780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 чему нужно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получать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 значение?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" name="Ромб 4"/>
          <p:cNvSpPr/>
          <p:nvPr/>
        </p:nvSpPr>
        <p:spPr>
          <a:xfrm>
            <a:off x="5048250" y="2795800"/>
            <a:ext cx="2744932" cy="1849855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Нужно ли </a:t>
            </a:r>
            <a:r>
              <a:rPr lang="ru-RU" sz="1400" dirty="0" err="1" smtClean="0">
                <a:solidFill>
                  <a:schemeClr val="bg1"/>
                </a:solidFill>
              </a:rPr>
              <a:t>заложиться</a:t>
            </a:r>
            <a:r>
              <a:rPr lang="ru-RU" sz="1400" dirty="0" smtClean="0">
                <a:solidFill>
                  <a:schemeClr val="bg1"/>
                </a:solidFill>
              </a:rPr>
              <a:t> на расширение перечисления?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21969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066901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Напиши метод, в котором 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399535" y="301671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 smtClean="0"/>
              <a:t>Закешируй</a:t>
            </a:r>
            <a:r>
              <a:rPr lang="ru-RU" sz="1400" dirty="0" smtClean="0"/>
              <a:t> </a:t>
            </a:r>
            <a:r>
              <a:rPr lang="en-US" sz="1400" dirty="0" smtClean="0"/>
              <a:t>MAP</a:t>
            </a:r>
            <a:r>
              <a:rPr lang="ru-RU" sz="1400" dirty="0" err="1" smtClean="0"/>
              <a:t>пинг</a:t>
            </a:r>
            <a:r>
              <a:rPr lang="ru-RU" sz="1400" dirty="0" smtClean="0"/>
              <a:t> параметров в значения</a:t>
            </a:r>
            <a:endParaRPr lang="ru-RU" sz="1400" dirty="0"/>
          </a:p>
        </p:txBody>
      </p:sp>
      <p:cxnSp>
        <p:nvCxnSpPr>
          <p:cNvPr id="12" name="Прямая со стрелкой 11"/>
          <p:cNvCxnSpPr>
            <a:stCxn id="5" idx="1"/>
            <a:endCxn id="7" idx="0"/>
          </p:cNvCxnSpPr>
          <p:nvPr/>
        </p:nvCxnSpPr>
        <p:spPr>
          <a:xfrm>
            <a:off x="5048250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3" idx="1"/>
            <a:endCxn id="5" idx="0"/>
          </p:cNvCxnSpPr>
          <p:nvPr/>
        </p:nvCxnSpPr>
        <p:spPr>
          <a:xfrm>
            <a:off x="6420716" y="1962130"/>
            <a:ext cx="0" cy="83367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3" idx="3"/>
            <a:endCxn id="10" idx="0"/>
          </p:cNvCxnSpPr>
          <p:nvPr/>
        </p:nvCxnSpPr>
        <p:spPr>
          <a:xfrm>
            <a:off x="9125816" y="1962130"/>
            <a:ext cx="0" cy="10545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3"/>
            <a:endCxn id="9" idx="0"/>
          </p:cNvCxnSpPr>
          <p:nvPr/>
        </p:nvCxnSpPr>
        <p:spPr>
          <a:xfrm>
            <a:off x="7793182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3" idx="0"/>
          </p:cNvCxnSpPr>
          <p:nvPr/>
        </p:nvCxnSpPr>
        <p:spPr>
          <a:xfrm>
            <a:off x="7773266" y="861223"/>
            <a:ext cx="0" cy="377007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24782" y="365125"/>
            <a:ext cx="16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Хочу получить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значение по строке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25816" y="2198739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внутренний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параметр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1110" y="2065855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название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93263" y="4246137"/>
            <a:ext cx="438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нет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37112" y="4249983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да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190468" y="2265680"/>
            <a:ext cx="3650774" cy="327787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42" y="1571625"/>
            <a:ext cx="8350758" cy="505206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Классический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1" y="2841775"/>
            <a:ext cx="4145661" cy="138188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675" y="4476040"/>
            <a:ext cx="5381625" cy="654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Потокобезопасен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by design!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24675" y="1943066"/>
            <a:ext cx="4429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“… 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single-element </a:t>
            </a:r>
            <a:r>
              <a:rPr lang="en-US" sz="2000" i="1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 type is often </a:t>
            </a:r>
            <a:br>
              <a:rPr lang="en-US" sz="2000" i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the best way to implement a 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singleton”</a:t>
            </a:r>
            <a:endParaRPr lang="ru-RU" sz="20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9" y="442785"/>
            <a:ext cx="4689396" cy="59038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20" y="723825"/>
            <a:ext cx="765106" cy="6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Laziness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EEDFE-A9CD-4027-B659-B72B3464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0" y="127063"/>
            <a:ext cx="6166485" cy="6641973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6734175" y="2405000"/>
            <a:ext cx="4619625" cy="2457450"/>
            <a:chOff x="7069253" y="4176650"/>
            <a:chExt cx="4619625" cy="245745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93E582E-339F-4719-9029-7248089F5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55"/>
            <a:stretch/>
          </p:blipFill>
          <p:spPr>
            <a:xfrm>
              <a:off x="7069253" y="4176650"/>
              <a:ext cx="4619625" cy="2457450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7167494" y="5545762"/>
              <a:ext cx="1654871" cy="364659"/>
            </a:xfrm>
            <a:prstGeom prst="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287" y="1324739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Условно ленивый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419226"/>
            <a:ext cx="7221474" cy="30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" y="1333500"/>
            <a:ext cx="8692515" cy="33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Фабрика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Spring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09700"/>
            <a:ext cx="9034272" cy="533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542623"/>
            <a:ext cx="8239126" cy="57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209B8D-3DE5-4572-86E9-CEA991B0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AB6F796-817C-4B24-A93E-B0E89527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95994" y="5270597"/>
            <a:ext cx="1654871" cy="36465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41" y="1942475"/>
            <a:ext cx="4591431" cy="817245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585893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Вызов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object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из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Java: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40" y="1947422"/>
            <a:ext cx="7429500" cy="4769739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5153405" y="1590840"/>
            <a:ext cx="3981069" cy="713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Kotlin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object: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62976" y="551248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55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4021"/>
            <a:ext cx="8995755" cy="300620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139" y="3800390"/>
            <a:ext cx="1800000" cy="1800000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606552"/>
            <a:ext cx="5728854" cy="1477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Персональный – 12 знаков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Юридический – 10 знаков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5110163"/>
            <a:ext cx="5839587" cy="1664208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Валидатор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Bean Validation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4655344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Внутренний интерфейс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6" y="1895729"/>
            <a:ext cx="11218545" cy="279349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75" y="79068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 с логикой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" y="1475232"/>
            <a:ext cx="11337417" cy="44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991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4" y="1276350"/>
            <a:ext cx="8127873" cy="50520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Интерфейс знает свои реализации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3228975" y="6010275"/>
            <a:ext cx="511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Sealed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interface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 (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JEP 409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037" y="467194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82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" y="1152557"/>
            <a:ext cx="9955530" cy="47697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7671065" y="5273904"/>
            <a:ext cx="3933825" cy="1359624"/>
            <a:chOff x="6249786" y="5146541"/>
            <a:chExt cx="5104014" cy="1764069"/>
          </a:xfrm>
        </p:grpSpPr>
        <p:pic>
          <p:nvPicPr>
            <p:cNvPr id="3074" name="Picture 2" descr="Spring Boot — Национальная библиотека им. Н. Э. Баумана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786" y="5146541"/>
              <a:ext cx="3360131" cy="176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609917" y="5291780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rgbClr val="92D050"/>
                  </a:solidFill>
                </a:rPr>
                <a:t>2.5</a:t>
              </a:r>
              <a:endParaRPr lang="ru-RU" sz="6600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3152776" y="5496785"/>
            <a:ext cx="4668840" cy="1081637"/>
            <a:chOff x="838200" y="5403272"/>
            <a:chExt cx="4782617" cy="110799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293" b="90244" l="7295" r="94225">
                          <a14:foregroundMark x1="22796" y1="47561" x2="22796" y2="47561"/>
                          <a14:foregroundMark x1="34043" y1="51220" x2="34043" y2="51220"/>
                          <a14:foregroundMark x1="38602" y1="58537" x2="38602" y2="58537"/>
                          <a14:foregroundMark x1="46809" y1="60976" x2="46809" y2="60976"/>
                          <a14:foregroundMark x1="55319" y1="60976" x2="55319" y2="60976"/>
                          <a14:foregroundMark x1="63526" y1="58537" x2="63526" y2="58537"/>
                          <a14:foregroundMark x1="74164" y1="54878" x2="74164" y2="54878"/>
                          <a14:foregroundMark x1="84802" y1="53659" x2="84802" y2="53659"/>
                          <a14:foregroundMark x1="91185" y1="52439" x2="91185" y2="52439"/>
                          <a14:foregroundMark x1="94225" y1="29268" x2="94225" y2="29268"/>
                          <a14:foregroundMark x1="7295" y1="50000" x2="7295" y2="50000"/>
                        </a14:backgroundRemoval>
                      </a14:imgEffect>
                    </a14:imgLayer>
                  </a14:imgProps>
                </a:ext>
              </a:extLst>
            </a:blip>
            <a:srcRect t="9899"/>
            <a:stretch/>
          </p:blipFill>
          <p:spPr>
            <a:xfrm>
              <a:off x="838200" y="5403272"/>
              <a:ext cx="3133725" cy="70373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76934" y="5403272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accent4">
                      <a:lumMod val="75000"/>
                    </a:schemeClr>
                  </a:solidFill>
                </a:rPr>
                <a:t>6.2</a:t>
              </a:r>
              <a:endParaRPr lang="ru-RU" sz="6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091" y="5755141"/>
              <a:ext cx="26158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VALID</a:t>
              </a:r>
              <a:r>
                <a:rPr lang="en-US" sz="4000" dirty="0">
                  <a:solidFill>
                    <a:schemeClr val="accent4">
                      <a:lumMod val="50000"/>
                    </a:schemeClr>
                  </a:solidFill>
                </a:rPr>
                <a:t>ATOR</a:t>
              </a:r>
              <a:endParaRPr lang="ru-RU" sz="4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21" y="1344584"/>
            <a:ext cx="10884594" cy="49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70702"/>
            <a:ext cx="5479895" cy="120035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7" y="1862806"/>
            <a:ext cx="5707540" cy="15355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836570"/>
            <a:ext cx="5429250" cy="2390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26" y="6015789"/>
            <a:ext cx="271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использовать рандом!</a:t>
            </a:r>
          </a:p>
        </p:txBody>
      </p:sp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Генерация различных видов тестовых моделей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648128" y="244991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DBB89B-1FD5-4F31-8D7E-E24AB6DB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" y="108013"/>
            <a:ext cx="6166485" cy="664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62EDD-42AF-4866-B330-8E75AE16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7" y="2336863"/>
            <a:ext cx="7087743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6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возможные вопросы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178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0B4289-876C-435F-B07D-8012455B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60845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92" y="1690688"/>
            <a:ext cx="9150841" cy="43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B8060-9FAB-4BC3-BC8F-FCE5E62B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69"/>
            <a:ext cx="12192000" cy="41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33ADD8-A503-41B8-A5B2-2A96A8EB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1" y="1406378"/>
            <a:ext cx="9153144" cy="52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134DE-0E31-4292-AD5F-1F2F1CA9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1356169"/>
            <a:ext cx="11560302" cy="414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476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Как выглядит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котлиновских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перечислений?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225"/>
            <a:ext cx="7117461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52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9087</TotalTime>
  <Words>675</Words>
  <Application>Microsoft Office PowerPoint</Application>
  <PresentationFormat>Широкоэкранный</PresentationFormat>
  <Paragraphs>298</Paragraphs>
  <Slides>83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83</vt:i4>
      </vt:variant>
    </vt:vector>
  </HeadingPairs>
  <TitlesOfParts>
    <vt:vector size="87" baseType="lpstr">
      <vt:lpstr>Arial</vt:lpstr>
      <vt:lpstr>Calibri</vt:lpstr>
      <vt:lpstr>Calibri Light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3</vt:lpstr>
      <vt:lpstr>Презентация PowerPoint</vt:lpstr>
      <vt:lpstr>JPoint 2021</vt:lpstr>
      <vt:lpstr>Презентация PowerPoint</vt:lpstr>
      <vt:lpstr>Презентация PowerPoint</vt:lpstr>
      <vt:lpstr>Отдача перечислений</vt:lpstr>
      <vt:lpstr>Презентация PowerPoint</vt:lpstr>
      <vt:lpstr>Google ReCaptcha</vt:lpstr>
      <vt:lpstr>Google ReCaptcha API</vt:lpstr>
      <vt:lpstr>Исходная реализация</vt:lpstr>
      <vt:lpstr>Получение незадокументированного значения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Почему ваш JSON на меня орет?</vt:lpstr>
      <vt:lpstr>Презентация PowerPoint</vt:lpstr>
      <vt:lpstr>OpenAPI и библиотека springdoc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Guava</vt:lpstr>
      <vt:lpstr>Замер перфоманса с помощью JMH</vt:lpstr>
      <vt:lpstr>Получение перечисления по параметру</vt:lpstr>
      <vt:lpstr>Получение перечисления по параметру</vt:lpstr>
      <vt:lpstr>Через Stream</vt:lpstr>
      <vt:lpstr>Кэш в виде мапы</vt:lpstr>
      <vt:lpstr>Сравнение производительности</vt:lpstr>
      <vt:lpstr>Алгоритм  выбора  решения</vt:lpstr>
      <vt:lpstr>Презентация PowerPoint</vt:lpstr>
      <vt:lpstr>Классический Singleton</vt:lpstr>
      <vt:lpstr>Enum Singleton</vt:lpstr>
      <vt:lpstr>Laziness</vt:lpstr>
      <vt:lpstr>Мутабельность</vt:lpstr>
      <vt:lpstr>Singleton enum как Spring Bean</vt:lpstr>
      <vt:lpstr>Фабрика enum Spring Bean</vt:lpstr>
      <vt:lpstr>Презентация PowerPoint</vt:lpstr>
      <vt:lpstr>Что там у котлинистов?</vt:lpstr>
      <vt:lpstr>Презентация PowerPoint</vt:lpstr>
      <vt:lpstr>Презентация PowerPoint</vt:lpstr>
      <vt:lpstr>Презентация PowerPoint</vt:lpstr>
      <vt:lpstr>ИНН</vt:lpstr>
      <vt:lpstr>Валидация ИНН</vt:lpstr>
      <vt:lpstr>Перечисление с логикой валидации</vt:lpstr>
      <vt:lpstr>Интерфейс знает свои реализации</vt:lpstr>
      <vt:lpstr>Минутка саморекламы</vt:lpstr>
      <vt:lpstr>Презентация PowerPoint</vt:lpstr>
      <vt:lpstr>Проход по различным значениям перечисления</vt:lpstr>
      <vt:lpstr>Генерация различных видов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  <vt:lpstr>Ответы на возможные вопросы</vt:lpstr>
      <vt:lpstr>Реализация Apache Commons</vt:lpstr>
      <vt:lpstr>Реализация Guava</vt:lpstr>
      <vt:lpstr>Реализация valueOf(Class, name)</vt:lpstr>
      <vt:lpstr>Байткод valueOf(name)</vt:lpstr>
      <vt:lpstr>Как выглядит байткод котлиновских перечислений?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Пользователь Windows</cp:lastModifiedBy>
  <cp:revision>114</cp:revision>
  <dcterms:created xsi:type="dcterms:W3CDTF">2021-07-21T11:09:59Z</dcterms:created>
  <dcterms:modified xsi:type="dcterms:W3CDTF">2021-08-13T10:53:34Z</dcterms:modified>
</cp:coreProperties>
</file>